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Roboto Mono SemiBold"/>
      <p:regular r:id="rId58"/>
      <p:bold r:id="rId59"/>
      <p:italic r:id="rId60"/>
      <p:boldItalic r:id="rId61"/>
    </p:embeddedFont>
    <p:embeddedFont>
      <p:font typeface="Roboto"/>
      <p:regular r:id="rId62"/>
      <p:bold r:id="rId63"/>
      <p:italic r:id="rId64"/>
      <p:boldItalic r:id="rId65"/>
    </p:embeddedFont>
    <p:embeddedFont>
      <p:font typeface="Roboto Mon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regular.fntdata"/><Relationship Id="rId61" Type="http://schemas.openxmlformats.org/officeDocument/2006/relationships/font" Target="fonts/RobotoMonoSemiBold-boldItalic.fntdata"/><Relationship Id="rId20" Type="http://schemas.openxmlformats.org/officeDocument/2006/relationships/slide" Target="slides/slide15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7.xml"/><Relationship Id="rId66" Type="http://schemas.openxmlformats.org/officeDocument/2006/relationships/font" Target="fonts/RobotoMono-regular.fntdata"/><Relationship Id="rId21" Type="http://schemas.openxmlformats.org/officeDocument/2006/relationships/slide" Target="slides/slide16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68" Type="http://schemas.openxmlformats.org/officeDocument/2006/relationships/font" Target="fonts/RobotoMono-italic.fntdata"/><Relationship Id="rId23" Type="http://schemas.openxmlformats.org/officeDocument/2006/relationships/slide" Target="slides/slide18.xml"/><Relationship Id="rId67" Type="http://schemas.openxmlformats.org/officeDocument/2006/relationships/font" Target="fonts/RobotoMono-bold.fntdata"/><Relationship Id="rId60" Type="http://schemas.openxmlformats.org/officeDocument/2006/relationships/font" Target="fonts/RobotoMonoSemiBold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Mon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MonoSemiBold-bold.fntdata"/><Relationship Id="rId14" Type="http://schemas.openxmlformats.org/officeDocument/2006/relationships/slide" Target="slides/slide9.xml"/><Relationship Id="rId58" Type="http://schemas.openxmlformats.org/officeDocument/2006/relationships/font" Target="fonts/RobotoMonoSemiBo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4b69adfa36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4b69adfa36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b69adfa36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4b69adfa3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4b69adfa3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4b69adfa3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b69adfa36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4b69adfa36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b69adfa36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4b69adfa36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4b69adfa36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4b69adfa36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b69adfa36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4b69adfa36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4b69adfa36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4b69adfa36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4b69adfa36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4b69adfa36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b69adfa36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b69adfa3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4b69adfa36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4b69adfa36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4b69adfa36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4b69adfa36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b69adfa36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4b69adfa36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b69adfa36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4b69adfa36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b69adfa3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4b69adfa3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b69adfa36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4b69adfa36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b69adfa36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4b69adfa36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4b69adfa36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4b69adfa36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b69adfa36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4b69adfa36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4b69adfa36_1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4b69adfa36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513e3e28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513e3e28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4b69adfa3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4b69adfa3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13e3e28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513e3e28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513e3e28f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513e3e28f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13e3e28f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513e3e28f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13e3e28f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513e3e28f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513e3e28f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513e3e28f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513e3e28f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513e3e28f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513e3e28f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513e3e28f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513e3e28f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513e3e28f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13e3e28f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13e3e28f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513e3e28f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513e3e28f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4b69adfa36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4b69adfa36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513e3e28f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513e3e28f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515b82803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515b82803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513e3e28f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513e3e28f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513e3e28f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513e3e28f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13e3e28f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13e3e28f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513e3e28f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513e3e28f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515b82803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515b82803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13e3e28f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513e3e28f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49d09cd11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49d09cd11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515b82803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515b82803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4b69adfa3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4b69adfa3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15b82803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15b82803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15b82803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515b82803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513e3e28f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513e3e28f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4b69adfa36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4b69adfa36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4b69adfa3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4b69adfa3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4b69adfa36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4b69adfa36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4b69adfa36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4b69adfa36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160100"/>
            <a:ext cx="9144000" cy="39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1526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7600" y="152938"/>
            <a:ext cx="1106400" cy="8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TeamItaly CTF 2022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390525" y="2789125"/>
            <a:ext cx="8222100" cy="13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Challenge</a:t>
            </a:r>
            <a:r>
              <a:rPr lang="it"/>
              <a:t>: 	ImageStore / ImageStore2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Category</a:t>
            </a:r>
            <a:r>
              <a:rPr lang="it"/>
              <a:t>: 	misc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Author</a:t>
            </a:r>
            <a:r>
              <a:rPr lang="it"/>
              <a:t>: 		Antonio Napolitano &lt;napaalm&gt;</a:t>
            </a: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421100"/>
            <a:ext cx="1106400" cy="8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7575" y="421100"/>
            <a:ext cx="2955039" cy="8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Let’s move on</a:t>
            </a:r>
            <a:endParaRPr/>
          </a:p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650" y="470100"/>
            <a:ext cx="1106400" cy="8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225" y="0"/>
            <a:ext cx="70975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913" y="0"/>
            <a:ext cx="72381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Bug</a:t>
            </a:r>
            <a:r>
              <a:rPr lang="it"/>
              <a:t> 2: missing </a:t>
            </a:r>
            <a:r>
              <a:rPr lang="it">
                <a:latin typeface="Roboto Mono SemiBold"/>
                <a:ea typeface="Roboto Mono SemiBold"/>
                <a:cs typeface="Roboto Mono SemiBold"/>
                <a:sym typeface="Roboto Mono SemiBold"/>
              </a:rPr>
              <a:t>return</a:t>
            </a:r>
            <a:r>
              <a:rPr lang="it"/>
              <a:t> in exception handler</a:t>
            </a:r>
            <a:endParaRPr/>
          </a:p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650" y="470100"/>
            <a:ext cx="1106400" cy="8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814" y="0"/>
            <a:ext cx="69563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3603550" y="4135875"/>
            <a:ext cx="538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Roboto"/>
                <a:ea typeface="Roboto"/>
                <a:cs typeface="Roboto"/>
                <a:sym typeface="Roboto"/>
              </a:rPr>
              <a:t>Missing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" name="Google Shape;162;p26"/>
          <p:cNvCxnSpPr>
            <a:stCxn id="161" idx="1"/>
          </p:cNvCxnSpPr>
          <p:nvPr/>
        </p:nvCxnSpPr>
        <p:spPr>
          <a:xfrm rot="10800000">
            <a:off x="3253750" y="4245825"/>
            <a:ext cx="349800" cy="8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6"/>
          <p:cNvSpPr/>
          <p:nvPr/>
        </p:nvSpPr>
        <p:spPr>
          <a:xfrm>
            <a:off x="2557975" y="4106475"/>
            <a:ext cx="607500" cy="22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813" y="0"/>
            <a:ext cx="69563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1677350" y="2486725"/>
            <a:ext cx="68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Roboto"/>
                <a:ea typeface="Roboto"/>
                <a:cs typeface="Roboto"/>
                <a:sym typeface="Roboto"/>
              </a:rPr>
              <a:t>Trigger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" name="Google Shape;171;p27"/>
          <p:cNvCxnSpPr>
            <a:stCxn id="170" idx="0"/>
          </p:cNvCxnSpPr>
          <p:nvPr/>
        </p:nvCxnSpPr>
        <p:spPr>
          <a:xfrm flipH="1" rot="10800000">
            <a:off x="2020400" y="1747825"/>
            <a:ext cx="835800" cy="73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7"/>
          <p:cNvCxnSpPr>
            <a:stCxn id="170" idx="2"/>
          </p:cNvCxnSpPr>
          <p:nvPr/>
        </p:nvCxnSpPr>
        <p:spPr>
          <a:xfrm>
            <a:off x="2020400" y="2856025"/>
            <a:ext cx="214200" cy="83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Possible solution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Take advantage of path traversal bug to place a malicious zip containing a symlink to </a:t>
            </a:r>
            <a:r>
              <a:rPr lang="it">
                <a:latin typeface="Roboto Mono SemiBold"/>
                <a:ea typeface="Roboto Mono SemiBold"/>
                <a:cs typeface="Roboto Mono SemiBold"/>
                <a:sym typeface="Roboto Mono SemiBold"/>
              </a:rPr>
              <a:t>/flag</a:t>
            </a:r>
            <a:r>
              <a:rPr lang="it"/>
              <a:t> in </a:t>
            </a:r>
            <a:r>
              <a:rPr lang="it">
                <a:latin typeface="Roboto Mono SemiBold"/>
                <a:ea typeface="Roboto Mono SemiBold"/>
                <a:cs typeface="Roboto Mono SemiBold"/>
                <a:sym typeface="Roboto Mono SemiBold"/>
              </a:rPr>
              <a:t>/tmp/images.zip</a:t>
            </a:r>
            <a:r>
              <a:rPr lang="it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Trigger badly written exception handler to bypass the symlink check and extract it (t</a:t>
            </a:r>
            <a:r>
              <a:rPr lang="it"/>
              <a:t>he Magic Bytes we added to fake an image file will be ignored).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Download the flag.</a:t>
            </a:r>
            <a:endParaRPr/>
          </a:p>
        </p:txBody>
      </p:sp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Problem: </a:t>
            </a:r>
            <a:r>
              <a:rPr lang="it">
                <a:latin typeface="Roboto Mono SemiBold"/>
                <a:ea typeface="Roboto Mono SemiBold"/>
                <a:cs typeface="Roboto Mono SemiBold"/>
                <a:sym typeface="Roboto Mono SemiBold"/>
              </a:rPr>
              <a:t>open</a:t>
            </a:r>
            <a:r>
              <a:rPr lang="it"/>
              <a:t> overwrites our file</a:t>
            </a:r>
            <a:endParaRPr/>
          </a:p>
        </p:txBody>
      </p:sp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650" y="470100"/>
            <a:ext cx="1106400" cy="8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814" y="0"/>
            <a:ext cx="69563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227" y="0"/>
            <a:ext cx="70975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775150" y="14978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ImageStore</a:t>
            </a:r>
            <a:endParaRPr/>
          </a:p>
        </p:txBody>
      </p:sp>
      <p:sp>
        <p:nvSpPr>
          <p:cNvPr id="77" name="Google Shape;77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Simple CLI service to upload and download image files.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The goal is to read</a:t>
            </a:r>
            <a:r>
              <a:rPr lang="it"/>
              <a:t> </a:t>
            </a:r>
            <a:r>
              <a:rPr lang="it">
                <a:latin typeface="Roboto Mono SemiBold"/>
                <a:ea typeface="Roboto Mono SemiBold"/>
                <a:cs typeface="Roboto Mono SemiBold"/>
                <a:sym typeface="Roboto Mono SemiBold"/>
              </a:rPr>
              <a:t>/flag</a:t>
            </a:r>
            <a:r>
              <a:rPr lang="it"/>
              <a:t>.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100" y="372100"/>
            <a:ext cx="1106400" cy="8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Let’s play a bit with </a:t>
            </a:r>
            <a:r>
              <a:rPr lang="it">
                <a:latin typeface="Roboto Mono SemiBold"/>
                <a:ea typeface="Roboto Mono SemiBold"/>
                <a:cs typeface="Roboto Mono SemiBold"/>
                <a:sym typeface="Roboto Mono SemiBold"/>
              </a:rPr>
              <a:t>unzip</a:t>
            </a:r>
            <a:endParaRPr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650" y="470100"/>
            <a:ext cx="1106400" cy="8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063"/>
            <a:ext cx="9144000" cy="425136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 txBox="1"/>
          <p:nvPr/>
        </p:nvSpPr>
        <p:spPr>
          <a:xfrm>
            <a:off x="4572000" y="1208350"/>
            <a:ext cx="34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Empty file, like the one that </a:t>
            </a:r>
            <a:r>
              <a:rPr lang="it">
                <a:latin typeface="Roboto Mono SemiBold"/>
                <a:ea typeface="Roboto Mono SemiBold"/>
                <a:cs typeface="Roboto Mono SemiBold"/>
                <a:sym typeface="Roboto Mono SemiBold"/>
              </a:rPr>
              <a:t>open</a:t>
            </a:r>
            <a:r>
              <a:rPr lang="it">
                <a:latin typeface="Roboto"/>
                <a:ea typeface="Roboto"/>
                <a:cs typeface="Roboto"/>
                <a:sym typeface="Roboto"/>
              </a:rPr>
              <a:t> creates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3" name="Google Shape;213;p33"/>
          <p:cNvCxnSpPr>
            <a:stCxn id="212" idx="1"/>
          </p:cNvCxnSpPr>
          <p:nvPr/>
        </p:nvCxnSpPr>
        <p:spPr>
          <a:xfrm flipH="1">
            <a:off x="4332000" y="1408450"/>
            <a:ext cx="240000" cy="31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There’s something interesting…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9" name="Google Shape;219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650" y="470100"/>
            <a:ext cx="1106400" cy="8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067"/>
            <a:ext cx="9144000" cy="4251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New solution</a:t>
            </a:r>
            <a:endParaRPr/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Take advantage of path traversal bug to place our malicious zip </a:t>
            </a:r>
            <a:r>
              <a:rPr lang="it"/>
              <a:t>in </a:t>
            </a:r>
            <a:r>
              <a:rPr b="1" lang="it">
                <a:latin typeface="Roboto Mono"/>
                <a:ea typeface="Roboto Mono"/>
                <a:cs typeface="Roboto Mono"/>
                <a:sym typeface="Roboto Mono"/>
              </a:rPr>
              <a:t>/tmp/images.zip.zip</a:t>
            </a:r>
            <a:r>
              <a:rPr lang="it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Trigger badly written exception handler to bypass the zipfile check.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it">
                <a:latin typeface="Roboto Mono"/>
                <a:ea typeface="Roboto Mono"/>
                <a:cs typeface="Roboto Mono"/>
                <a:sym typeface="Roboto Mono"/>
              </a:rPr>
              <a:t>unzip</a:t>
            </a:r>
            <a:r>
              <a:rPr lang="it"/>
              <a:t> will try to extract </a:t>
            </a:r>
            <a:r>
              <a:rPr lang="it">
                <a:latin typeface="Roboto Mono SemiBold"/>
                <a:ea typeface="Roboto Mono SemiBold"/>
                <a:cs typeface="Roboto Mono SemiBold"/>
                <a:sym typeface="Roboto Mono SemiBold"/>
              </a:rPr>
              <a:t>/tmp/images.zip</a:t>
            </a:r>
            <a:r>
              <a:rPr lang="it"/>
              <a:t>, which doesn’t contain an EOCD header, so it will fallback to and extract </a:t>
            </a:r>
            <a:r>
              <a:rPr lang="it">
                <a:latin typeface="Roboto Mono SemiBold"/>
                <a:ea typeface="Roboto Mono SemiBold"/>
                <a:cs typeface="Roboto Mono SemiBold"/>
                <a:sym typeface="Roboto Mono SemiBold"/>
              </a:rPr>
              <a:t>/tmp/images.zip.zip</a:t>
            </a:r>
            <a:r>
              <a:rPr lang="it"/>
              <a:t>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Download the flag</a:t>
            </a:r>
            <a:endParaRPr/>
          </a:p>
        </p:txBody>
      </p: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exploit</a:t>
            </a:r>
            <a:endParaRPr/>
          </a:p>
        </p:txBody>
      </p:sp>
      <p:sp>
        <p:nvSpPr>
          <p:cNvPr id="240" name="Google Shape;240;p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650" y="470100"/>
            <a:ext cx="1106400" cy="8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3454"/>
            <a:ext cx="9144001" cy="297659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8"/>
          <p:cNvSpPr txBox="1"/>
          <p:nvPr/>
        </p:nvSpPr>
        <p:spPr>
          <a:xfrm>
            <a:off x="2959850" y="3787250"/>
            <a:ext cx="16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JPEG Magic Bytes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9" name="Google Shape;249;p38"/>
          <p:cNvCxnSpPr>
            <a:stCxn id="248" idx="0"/>
          </p:cNvCxnSpPr>
          <p:nvPr/>
        </p:nvCxnSpPr>
        <p:spPr>
          <a:xfrm flipH="1" rot="10800000">
            <a:off x="3788000" y="3243950"/>
            <a:ext cx="583200" cy="5433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55" name="Google Shape;2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59" y="0"/>
            <a:ext cx="78014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9"/>
          <p:cNvSpPr txBox="1"/>
          <p:nvPr/>
        </p:nvSpPr>
        <p:spPr>
          <a:xfrm>
            <a:off x="3792700" y="2420750"/>
            <a:ext cx="542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Roboto"/>
                <a:ea typeface="Roboto"/>
                <a:cs typeface="Roboto"/>
                <a:sym typeface="Roboto"/>
              </a:rPr>
              <a:t>Invalid base64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7" name="Google Shape;257;p39"/>
          <p:cNvCxnSpPr>
            <a:stCxn id="256" idx="1"/>
          </p:cNvCxnSpPr>
          <p:nvPr/>
        </p:nvCxnSpPr>
        <p:spPr>
          <a:xfrm rot="10800000">
            <a:off x="3292900" y="2542400"/>
            <a:ext cx="499800" cy="6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39"/>
          <p:cNvSpPr txBox="1"/>
          <p:nvPr/>
        </p:nvSpPr>
        <p:spPr>
          <a:xfrm>
            <a:off x="6011500" y="2790050"/>
            <a:ext cx="185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Roboto"/>
                <a:ea typeface="Roboto"/>
                <a:cs typeface="Roboto"/>
                <a:sym typeface="Roboto"/>
              </a:rPr>
              <a:t>Missing return and </a:t>
            </a:r>
            <a:r>
              <a:rPr lang="it" sz="1200">
                <a:latin typeface="Roboto Mono SemiBold"/>
                <a:ea typeface="Roboto Mono SemiBold"/>
                <a:cs typeface="Roboto Mono SemiBold"/>
                <a:sym typeface="Roboto Mono SemiBold"/>
              </a:rPr>
              <a:t>unzip</a:t>
            </a:r>
            <a:r>
              <a:rPr lang="it" sz="1200">
                <a:latin typeface="Roboto"/>
                <a:ea typeface="Roboto"/>
                <a:cs typeface="Roboto"/>
                <a:sym typeface="Roboto"/>
              </a:rPr>
              <a:t> that fallbacks to our payload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9" name="Google Shape;259;p39"/>
          <p:cNvCxnSpPr>
            <a:stCxn id="258" idx="1"/>
          </p:cNvCxnSpPr>
          <p:nvPr/>
        </p:nvCxnSpPr>
        <p:spPr>
          <a:xfrm rot="10800000">
            <a:off x="5219800" y="2955800"/>
            <a:ext cx="791700" cy="20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>
            <p:ph type="title"/>
          </p:nvPr>
        </p:nvSpPr>
        <p:spPr>
          <a:xfrm>
            <a:off x="236100" y="14978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ImageStore2</a:t>
            </a:r>
            <a:endParaRPr/>
          </a:p>
        </p:txBody>
      </p:sp>
      <p:sp>
        <p:nvSpPr>
          <p:cNvPr id="265" name="Google Shape;265;p4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2nd level! More checks, less bugs?</a:t>
            </a:r>
            <a:endParaRPr/>
          </a:p>
        </p:txBody>
      </p:sp>
      <p:sp>
        <p:nvSpPr>
          <p:cNvPr id="266" name="Google Shape;266;p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813" y="0"/>
            <a:ext cx="51663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200" y="0"/>
            <a:ext cx="49756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No difference in functionality: let’s check the source code</a:t>
            </a:r>
            <a:endParaRPr/>
          </a:p>
        </p:txBody>
      </p:sp>
      <p:sp>
        <p:nvSpPr>
          <p:cNvPr id="278" name="Google Shape;278;p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79" name="Google Shape;2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650" y="470100"/>
            <a:ext cx="1106400" cy="8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038" y="0"/>
            <a:ext cx="73259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91" name="Google Shape;2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038" y="0"/>
            <a:ext cx="73259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4"/>
          <p:cNvSpPr txBox="1"/>
          <p:nvPr/>
        </p:nvSpPr>
        <p:spPr>
          <a:xfrm>
            <a:off x="5489550" y="4152325"/>
            <a:ext cx="21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Same path traversal bug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3" name="Google Shape;293;p44"/>
          <p:cNvCxnSpPr>
            <a:stCxn id="292" idx="1"/>
          </p:cNvCxnSpPr>
          <p:nvPr/>
        </p:nvCxnSpPr>
        <p:spPr>
          <a:xfrm rot="10800000">
            <a:off x="4873650" y="4117225"/>
            <a:ext cx="615900" cy="23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99" name="Google Shape;2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038" y="0"/>
            <a:ext cx="73259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5"/>
          <p:cNvSpPr txBox="1"/>
          <p:nvPr/>
        </p:nvSpPr>
        <p:spPr>
          <a:xfrm>
            <a:off x="4469025" y="1243350"/>
            <a:ext cx="24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PIL checks for valid images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1" name="Google Shape;301;p45"/>
          <p:cNvCxnSpPr>
            <a:stCxn id="300" idx="1"/>
          </p:cNvCxnSpPr>
          <p:nvPr/>
        </p:nvCxnSpPr>
        <p:spPr>
          <a:xfrm rot="10800000">
            <a:off x="3747525" y="1331250"/>
            <a:ext cx="721500" cy="11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45"/>
          <p:cNvCxnSpPr>
            <a:stCxn id="300" idx="2"/>
          </p:cNvCxnSpPr>
          <p:nvPr/>
        </p:nvCxnSpPr>
        <p:spPr>
          <a:xfrm flipH="1">
            <a:off x="4674375" y="1643550"/>
            <a:ext cx="996900" cy="9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Polyglot file</a:t>
            </a:r>
            <a:endParaRPr/>
          </a:p>
        </p:txBody>
      </p:sp>
      <p:sp>
        <p:nvSpPr>
          <p:cNvPr id="308" name="Google Shape;308;p4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If this was the only difference compared to the first challenge, our exploit would be very similar. We would just need to append our payload to a valid JPEG image. Both </a:t>
            </a:r>
            <a:r>
              <a:rPr lang="it">
                <a:latin typeface="Roboto Mono SemiBold"/>
                <a:ea typeface="Roboto Mono SemiBold"/>
                <a:cs typeface="Roboto Mono SemiBold"/>
                <a:sym typeface="Roboto Mono SemiBold"/>
              </a:rPr>
              <a:t>PIL</a:t>
            </a:r>
            <a:r>
              <a:rPr lang="it"/>
              <a:t> and </a:t>
            </a:r>
            <a:r>
              <a:rPr lang="it">
                <a:latin typeface="Roboto Mono SemiBold"/>
                <a:ea typeface="Roboto Mono SemiBold"/>
                <a:cs typeface="Roboto Mono SemiBold"/>
                <a:sym typeface="Roboto Mono SemiBold"/>
              </a:rPr>
              <a:t>unzip</a:t>
            </a:r>
            <a:r>
              <a:rPr lang="it"/>
              <a:t> ignore parasite data.</a:t>
            </a:r>
            <a:endParaRPr/>
          </a:p>
        </p:txBody>
      </p:sp>
      <p:sp>
        <p:nvSpPr>
          <p:cNvPr id="309" name="Google Shape;309;p4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real problem</a:t>
            </a:r>
            <a:endParaRPr/>
          </a:p>
        </p:txBody>
      </p:sp>
      <p:sp>
        <p:nvSpPr>
          <p:cNvPr id="315" name="Google Shape;315;p4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16" name="Google Shape;3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650" y="470100"/>
            <a:ext cx="1106400" cy="8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22" name="Google Shape;3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938" y="0"/>
            <a:ext cx="646613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8"/>
          <p:cNvSpPr txBox="1"/>
          <p:nvPr/>
        </p:nvSpPr>
        <p:spPr>
          <a:xfrm>
            <a:off x="2815150" y="4029200"/>
            <a:ext cx="337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Roboto"/>
                <a:ea typeface="Roboto"/>
                <a:cs typeface="Roboto"/>
                <a:sym typeface="Roboto"/>
              </a:rPr>
              <a:t>(continues)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29" name="Google Shape;3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938" y="0"/>
            <a:ext cx="646613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9"/>
          <p:cNvSpPr txBox="1"/>
          <p:nvPr/>
        </p:nvSpPr>
        <p:spPr>
          <a:xfrm>
            <a:off x="5858925" y="2527650"/>
            <a:ext cx="51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it" sz="5100"/>
              <a:t>😱</a:t>
            </a:r>
            <a:endParaRPr sz="4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1" name="Google Shape;331;p49"/>
          <p:cNvCxnSpPr>
            <a:stCxn id="330" idx="1"/>
          </p:cNvCxnSpPr>
          <p:nvPr/>
        </p:nvCxnSpPr>
        <p:spPr>
          <a:xfrm rot="10800000">
            <a:off x="3366225" y="2656950"/>
            <a:ext cx="2492700" cy="35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49"/>
          <p:cNvSpPr txBox="1"/>
          <p:nvPr/>
        </p:nvSpPr>
        <p:spPr>
          <a:xfrm>
            <a:off x="2815150" y="4029200"/>
            <a:ext cx="337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Roboto"/>
                <a:ea typeface="Roboto"/>
                <a:cs typeface="Roboto"/>
                <a:sym typeface="Roboto"/>
              </a:rPr>
              <a:t>(continues)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38" name="Google Shape;3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50" y="0"/>
            <a:ext cx="84291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44" name="Google Shape;3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50" y="0"/>
            <a:ext cx="84291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1"/>
          <p:cNvSpPr txBox="1"/>
          <p:nvPr/>
        </p:nvSpPr>
        <p:spPr>
          <a:xfrm>
            <a:off x="6644825" y="2139725"/>
            <a:ext cx="51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it" sz="5100"/>
              <a:t>😱</a:t>
            </a:r>
            <a:endParaRPr sz="4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Let’s read the source code!</a:t>
            </a:r>
            <a:endParaRPr/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650" y="470100"/>
            <a:ext cx="1106400" cy="8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 Mono"/>
                <a:ea typeface="Roboto Mono"/>
                <a:cs typeface="Roboto Mono"/>
                <a:sym typeface="Roboto Mono"/>
              </a:rPr>
              <a:t>upload_multiple_images</a:t>
            </a:r>
            <a:r>
              <a:rPr lang="it"/>
              <a:t> looks safe</a:t>
            </a:r>
            <a:endParaRPr/>
          </a:p>
        </p:txBody>
      </p:sp>
      <p:sp>
        <p:nvSpPr>
          <p:cNvPr id="351" name="Google Shape;351;p5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This function now has no obvious bugs. It even uses the same library to check and extract the file, so we can’t even hope for different implementations…</a:t>
            </a:r>
            <a:endParaRPr/>
          </a:p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 Mono"/>
                <a:ea typeface="Roboto Mono"/>
                <a:cs typeface="Roboto Mono"/>
                <a:sym typeface="Roboto Mono"/>
              </a:rPr>
              <a:t>upload_multiple_images</a:t>
            </a:r>
            <a:r>
              <a:rPr lang="it"/>
              <a:t> looks safe</a:t>
            </a:r>
            <a:endParaRPr/>
          </a:p>
        </p:txBody>
      </p:sp>
      <p:sp>
        <p:nvSpPr>
          <p:cNvPr id="358" name="Google Shape;358;p5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This function now has no obvious bugs. It even uses the same library to check and extract the file, so we can’t even hope for different implementations…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…Or maybe we should?</a:t>
            </a:r>
            <a:endParaRPr/>
          </a:p>
        </p:txBody>
      </p:sp>
      <p:sp>
        <p:nvSpPr>
          <p:cNvPr id="359" name="Google Shape;359;p5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Info-ZIP source code</a:t>
            </a:r>
            <a:endParaRPr/>
          </a:p>
        </p:txBody>
      </p:sp>
      <p:sp>
        <p:nvSpPr>
          <p:cNvPr id="365" name="Google Shape;365;p5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66" name="Google Shape;3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650" y="470100"/>
            <a:ext cx="1106400" cy="8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72" name="Google Shape;37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086"/>
            <a:ext cx="9144000" cy="4817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78" name="Google Shape;37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096"/>
            <a:ext cx="9144000" cy="4817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84" name="Google Shape;38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66700"/>
            <a:ext cx="7924800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90" name="Google Shape;39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66700"/>
            <a:ext cx="79248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8"/>
          <p:cNvSpPr/>
          <p:nvPr/>
        </p:nvSpPr>
        <p:spPr>
          <a:xfrm>
            <a:off x="640825" y="3975275"/>
            <a:ext cx="8268300" cy="975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Exactly what we needed!</a:t>
            </a:r>
            <a:endParaRPr/>
          </a:p>
        </p:txBody>
      </p:sp>
      <p:sp>
        <p:nvSpPr>
          <p:cNvPr id="397" name="Google Shape;397;p5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98" name="Google Shape;3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650" y="470100"/>
            <a:ext cx="1106400" cy="8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Solution</a:t>
            </a:r>
            <a:endParaRPr/>
          </a:p>
        </p:txBody>
      </p:sp>
      <p:sp>
        <p:nvSpPr>
          <p:cNvPr id="404" name="Google Shape;404;p6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Upload the malicious payload through </a:t>
            </a:r>
            <a:r>
              <a:rPr lang="it">
                <a:latin typeface="Roboto Mono SemiBold"/>
                <a:ea typeface="Roboto Mono SemiBold"/>
                <a:cs typeface="Roboto Mono SemiBold"/>
                <a:sym typeface="Roboto Mono SemiBold"/>
              </a:rPr>
              <a:t>upload_images</a:t>
            </a:r>
            <a:r>
              <a:rPr lang="it"/>
              <a:t> like in level 1 and put it in </a:t>
            </a:r>
            <a:r>
              <a:rPr lang="it">
                <a:latin typeface="Roboto Mono SemiBold"/>
                <a:ea typeface="Roboto Mono SemiBold"/>
                <a:cs typeface="Roboto Mono SemiBold"/>
                <a:sym typeface="Roboto Mono SemiBold"/>
              </a:rPr>
              <a:t>/tmp/images.zip.zip</a:t>
            </a:r>
            <a:r>
              <a:rPr lang="it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Craft a valid zipfile with more than ~66000 random data at its end, so that it passes the </a:t>
            </a:r>
            <a:r>
              <a:rPr lang="it">
                <a:latin typeface="Roboto Mono SemiBold"/>
                <a:ea typeface="Roboto Mono SemiBold"/>
                <a:cs typeface="Roboto Mono SemiBold"/>
                <a:sym typeface="Roboto Mono SemiBold"/>
              </a:rPr>
              <a:t>zipinfo</a:t>
            </a:r>
            <a:r>
              <a:rPr lang="it"/>
              <a:t> check, but </a:t>
            </a:r>
            <a:r>
              <a:rPr lang="it">
                <a:latin typeface="Roboto Mono SemiBold"/>
                <a:ea typeface="Roboto Mono SemiBold"/>
                <a:cs typeface="Roboto Mono SemiBold"/>
                <a:sym typeface="Roboto Mono SemiBold"/>
              </a:rPr>
              <a:t>unzip</a:t>
            </a:r>
            <a:r>
              <a:rPr lang="it"/>
              <a:t> thinks that it’s not valid, and extracts the payload.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Download </a:t>
            </a:r>
            <a:r>
              <a:rPr lang="it">
                <a:latin typeface="Roboto Mono SemiBold"/>
                <a:ea typeface="Roboto Mono SemiBold"/>
                <a:cs typeface="Roboto Mono SemiBold"/>
                <a:sym typeface="Roboto Mono SemiBold"/>
              </a:rPr>
              <a:t>/flag</a:t>
            </a:r>
            <a:r>
              <a:rPr lang="it"/>
              <a:t> symlink.</a:t>
            </a:r>
            <a:endParaRPr/>
          </a:p>
        </p:txBody>
      </p:sp>
      <p:sp>
        <p:nvSpPr>
          <p:cNvPr id="405" name="Google Shape;405;p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exploit</a:t>
            </a:r>
            <a:endParaRPr/>
          </a:p>
        </p:txBody>
      </p:sp>
      <p:sp>
        <p:nvSpPr>
          <p:cNvPr id="411" name="Google Shape;411;p6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412" name="Google Shape;4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650" y="470100"/>
            <a:ext cx="1106400" cy="8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188" y="0"/>
            <a:ext cx="61136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418" name="Google Shape;4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4025"/>
            <a:ext cx="9144000" cy="411543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2"/>
          <p:cNvSpPr txBox="1"/>
          <p:nvPr/>
        </p:nvSpPr>
        <p:spPr>
          <a:xfrm>
            <a:off x="6954675" y="1999525"/>
            <a:ext cx="1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Polyglot file!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0" name="Google Shape;420;p62"/>
          <p:cNvCxnSpPr>
            <a:stCxn id="419" idx="1"/>
          </p:cNvCxnSpPr>
          <p:nvPr/>
        </p:nvCxnSpPr>
        <p:spPr>
          <a:xfrm flipH="1">
            <a:off x="6706275" y="2199625"/>
            <a:ext cx="248400" cy="38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426" name="Google Shape;42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75" y="0"/>
            <a:ext cx="80652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3"/>
          <p:cNvSpPr txBox="1"/>
          <p:nvPr/>
        </p:nvSpPr>
        <p:spPr>
          <a:xfrm>
            <a:off x="4925825" y="662775"/>
            <a:ext cx="323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Roboto"/>
                <a:ea typeface="Roboto"/>
                <a:cs typeface="Roboto"/>
                <a:sym typeface="Roboto"/>
              </a:rPr>
              <a:t>It’s needed to input long lines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8" name="Google Shape;428;p63"/>
          <p:cNvCxnSpPr/>
          <p:nvPr/>
        </p:nvCxnSpPr>
        <p:spPr>
          <a:xfrm flipH="1">
            <a:off x="3892325" y="855225"/>
            <a:ext cx="1033500" cy="25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4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Conclusions</a:t>
            </a:r>
            <a:endParaRPr/>
          </a:p>
        </p:txBody>
      </p:sp>
      <p:sp>
        <p:nvSpPr>
          <p:cNvPr id="434" name="Google Shape;434;p6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Don’t trust Magic Bytes.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Don't assume that different software will interpret the same file the same way.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 SemiBold"/>
              <a:buChar char="●"/>
            </a:pPr>
            <a:r>
              <a:rPr lang="it">
                <a:latin typeface="Roboto Mono SemiBold"/>
                <a:ea typeface="Roboto Mono SemiBold"/>
                <a:cs typeface="Roboto Mono SemiBold"/>
                <a:sym typeface="Roboto Mono SemiBold"/>
              </a:rPr>
              <a:t>unzip</a:t>
            </a:r>
            <a:r>
              <a:rPr lang="it"/>
              <a:t> is weird.</a:t>
            </a:r>
            <a:endParaRPr/>
          </a:p>
        </p:txBody>
      </p:sp>
      <p:sp>
        <p:nvSpPr>
          <p:cNvPr id="435" name="Google Shape;435;p6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Bug 1: path traversal in </a:t>
            </a:r>
            <a:r>
              <a:rPr lang="it">
                <a:latin typeface="Roboto Mono SemiBold"/>
                <a:ea typeface="Roboto Mono SemiBold"/>
                <a:cs typeface="Roboto Mono SemiBold"/>
                <a:sym typeface="Roboto Mono SemiBold"/>
              </a:rPr>
              <a:t>upload_image</a:t>
            </a:r>
            <a:r>
              <a:rPr lang="it"/>
              <a:t> function</a:t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650" y="470100"/>
            <a:ext cx="1106400" cy="8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188" y="0"/>
            <a:ext cx="61136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5831375" y="3557625"/>
            <a:ext cx="31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Roboto"/>
                <a:ea typeface="Roboto"/>
                <a:cs typeface="Roboto"/>
                <a:sym typeface="Roboto"/>
              </a:rPr>
              <a:t>Path traversal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3" name="Google Shape;113;p19"/>
          <p:cNvCxnSpPr>
            <a:stCxn id="112" idx="1"/>
          </p:cNvCxnSpPr>
          <p:nvPr/>
        </p:nvCxnSpPr>
        <p:spPr>
          <a:xfrm flipH="1">
            <a:off x="4968875" y="3742275"/>
            <a:ext cx="862500" cy="290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bug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 can upload an image file anywhere in the filesystem!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Actually, we can upload </a:t>
            </a:r>
            <a:r>
              <a:rPr i="1" lang="it"/>
              <a:t>any file</a:t>
            </a:r>
            <a:r>
              <a:rPr lang="it"/>
              <a:t> as long as its first bytes (so-called Magic Bytes) are ones of a valid image. Let’s keep this in mind.</a:t>
            </a:r>
            <a:endParaRPr/>
          </a:p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188" y="2"/>
            <a:ext cx="61136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4967650" y="2487275"/>
            <a:ext cx="31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Roboto"/>
                <a:ea typeface="Roboto"/>
                <a:cs typeface="Roboto"/>
                <a:sym typeface="Roboto"/>
              </a:rPr>
              <a:t>Checks only the Magic Bytes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8" name="Google Shape;128;p21"/>
          <p:cNvCxnSpPr>
            <a:stCxn id="127" idx="1"/>
          </p:cNvCxnSpPr>
          <p:nvPr/>
        </p:nvCxnSpPr>
        <p:spPr>
          <a:xfrm flipH="1">
            <a:off x="4167250" y="2671925"/>
            <a:ext cx="800400" cy="69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1C4879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